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87" r:id="rId6"/>
    <p:sldId id="258" r:id="rId7"/>
    <p:sldId id="259" r:id="rId8"/>
    <p:sldId id="262" r:id="rId9"/>
    <p:sldId id="264" r:id="rId10"/>
    <p:sldId id="274" r:id="rId11"/>
    <p:sldId id="270" r:id="rId12"/>
    <p:sldId id="271" r:id="rId13"/>
    <p:sldId id="272" r:id="rId14"/>
    <p:sldId id="286" r:id="rId15"/>
    <p:sldId id="285" r:id="rId16"/>
    <p:sldId id="276" r:id="rId17"/>
    <p:sldId id="279" r:id="rId18"/>
    <p:sldId id="280" r:id="rId19"/>
    <p:sldId id="283" r:id="rId2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38C8D55-0A81-4FA1-AED6-1AFF5457375B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019C039-4CAA-40FC-A4A5-9E69AA543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0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1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1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8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7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37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49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8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4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4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1C505-EC0D-8D69-22ED-2FD326FB3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7D402-82DA-5423-0B05-EFCF7AC4C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DFEFF-0CEF-7A5A-4CC0-C7E915EA5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8B491-86BF-6719-EA03-1AB0C5BCA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5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6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039-4CAA-40FC-A4A5-9E69AA543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0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4434DA4-A877-497C-BB6A-0A41ED3E9F8C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CED0-A86B-4A3B-87FF-77E011C3D00D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4990-D7BD-4330-BB42-C5A55E924FB1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DB43-846F-4B6E-BD5A-64BFE6C3E56A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B8A5-A609-4761-95D0-BD8E0CA10ABD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F91-6D4B-4C6B-8525-B2E13A85A215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DCC7-ED9D-4014-8793-EB06959A2769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B2B1-F10C-4E00-976D-B84F85479C91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02DB-34ED-4826-ACCE-006826EE040B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34B-5ABF-4655-B481-78926C636934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05D4-FFE5-43F2-BF70-CB9DD7688BD9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7F06-DC4E-4F89-8FD4-E3CBB0E3E17E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2D0E-4471-4374-BAFF-A09D1D520C3F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B1E5-644A-4814-B28F-92A6C98BCC54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93A-459B-41DD-9F38-2F3A653AE9FE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E4E-9459-4449-8840-DE82015511CA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400C-F5F8-4EDE-97CC-D92FB23D9F11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E5E496-4CC7-4D30-9A64-42BEE3B47ED7}" type="datetime1">
              <a:rPr lang="en-US" smtClean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ltccabc.ca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hyperlink" Target="https://seniorsadvocate.ca/" TargetMode="External"/><Relationship Id="rId4" Type="http://schemas.openxmlformats.org/officeDocument/2006/relationships/hyperlink" Target="https://vancouvercoastalfamilycouncils.c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ILTCCABC%20Education%20Session:%20%20Building%20a%20Positive%20Council-Operator%20Relationship%20in%20Long-Term%20Care%20April%207,%20202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ltccabc.ca/" TargetMode="External"/><Relationship Id="rId5" Type="http://schemas.openxmlformats.org/officeDocument/2006/relationships/hyperlink" Target="https://www.vch.ca/en/service/resident-and-family-councils#overview" TargetMode="External"/><Relationship Id="rId4" Type="http://schemas.openxmlformats.org/officeDocument/2006/relationships/hyperlink" Target="https://vancouvercoastalfamilycouncils.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ltccabc.ca/media-release/a-remarkable-milestone-for-family-councils-in-long-term-care-homes-in-bc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seniorsadvocate.ca/" TargetMode="External"/><Relationship Id="rId4" Type="http://schemas.openxmlformats.org/officeDocument/2006/relationships/hyperlink" Target="https://iltccabc.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president.iltccabc@gmail.com" TargetMode="External"/><Relationship Id="rId13" Type="http://schemas.openxmlformats.org/officeDocument/2006/relationships/image" Target="../media/image7.jpg"/><Relationship Id="rId3" Type="http://schemas.openxmlformats.org/officeDocument/2006/relationships/image" Target="../media/image1.jpeg"/><Relationship Id="rId7" Type="http://schemas.openxmlformats.org/officeDocument/2006/relationships/hyperlink" Target="https://iltccabc.c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cafc.regional@gmail.com" TargetMode="External"/><Relationship Id="rId11" Type="http://schemas.openxmlformats.org/officeDocument/2006/relationships/hyperlink" Target="https://vancouvercoastalfamilycouncils.ca/wp-content/uploads/2024/09/VCAFC-Pamphlet-Edit-Robyn-DIGITAL-VIEW-WITH-PRINT-LINK-09_05_24-FINAL.pdf" TargetMode="External"/><Relationship Id="rId5" Type="http://schemas.openxmlformats.org/officeDocument/2006/relationships/hyperlink" Target="https://vancouvercoastalfamilycouncils.ca/" TargetMode="External"/><Relationship Id="rId10" Type="http://schemas.openxmlformats.org/officeDocument/2006/relationships/hyperlink" Target="mailto:Barb@seniorsadvocate.ca" TargetMode="External"/><Relationship Id="rId4" Type="http://schemas.openxmlformats.org/officeDocument/2006/relationships/hyperlink" Target="https://louisbrier.com/family-portal/" TargetMode="External"/><Relationship Id="rId9" Type="http://schemas.openxmlformats.org/officeDocument/2006/relationships/hyperlink" Target="https://seniorsadvocate.ca/about-barbara-kirb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6461-9592-456C-BD06-509DF29AE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6437" y="376262"/>
            <a:ext cx="8908109" cy="3052738"/>
          </a:xfrm>
          <a:solidFill>
            <a:srgbClr val="00B0F0"/>
          </a:solidFill>
        </p:spPr>
        <p:txBody>
          <a:bodyPr anchor="t">
            <a:noAutofit/>
          </a:bodyPr>
          <a:lstStyle/>
          <a:p>
            <a:pPr algn="ctr"/>
            <a:br>
              <a:rPr lang="en-CA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b="1" dirty="0"/>
              <a:t>Partnering with Family Councils: </a:t>
            </a:r>
            <a:br>
              <a:rPr lang="en-US" b="1" dirty="0"/>
            </a:br>
            <a:r>
              <a:rPr lang="en-US" sz="3100" b="1" dirty="0"/>
              <a:t>A Proven Path </a:t>
            </a:r>
            <a:br>
              <a:rPr lang="en-US" sz="3100" b="1" dirty="0"/>
            </a:br>
            <a:r>
              <a:rPr lang="en-US" sz="3100" b="1" dirty="0"/>
              <a:t>to Better Outcomes in Long-Term Care</a:t>
            </a:r>
            <a:endParaRPr lang="en-CA" sz="31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CC34B-0D0F-4F68-A4A1-DC554F9FA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1482" y="3291839"/>
            <a:ext cx="8772277" cy="1723520"/>
          </a:xfrm>
        </p:spPr>
        <p:txBody>
          <a:bodyPr>
            <a:noAutofit/>
          </a:bodyPr>
          <a:lstStyle/>
          <a:p>
            <a:pPr algn="ctr"/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Lisa Dawson, President, The provincial association of family councils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ILTCCABC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and Executive Member of Vancouver Association of Family Councils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VCAFC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Barb Kirby, Advisor to VCAFC  and 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ater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Lifestyle Planner and Seniors Navigator </a:t>
            </a:r>
            <a:b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Seniors Advocate.ca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Marketing with solid fill">
            <a:extLst>
              <a:ext uri="{FF2B5EF4-FFF2-40B4-BE49-F238E27FC236}">
                <a16:creationId xmlns:a16="http://schemas.microsoft.com/office/drawing/2014/main" id="{221D254F-B0DD-4D19-A09F-76C26125EA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049" y="726805"/>
            <a:ext cx="2223714" cy="2289681"/>
          </a:xfrm>
          <a:prstGeom prst="rect">
            <a:avLst/>
          </a:prstGeom>
        </p:spPr>
      </p:pic>
      <p:pic>
        <p:nvPicPr>
          <p:cNvPr id="13" name="Picture 12" descr="A logo with a heart and hands&#10;&#10;AI-generated content may be incorrect.">
            <a:extLst>
              <a:ext uri="{FF2B5EF4-FFF2-40B4-BE49-F238E27FC236}">
                <a16:creationId xmlns:a16="http://schemas.microsoft.com/office/drawing/2014/main" id="{57A3B7F7-DF3B-A71E-12DA-E2615EC8B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76" y="3748894"/>
            <a:ext cx="2601061" cy="26010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12F61-8864-B56D-EC4A-6B88260B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458" y="6480175"/>
            <a:ext cx="4893958" cy="377825"/>
          </a:xfrm>
        </p:spPr>
        <p:txBody>
          <a:bodyPr/>
          <a:lstStyle/>
          <a:p>
            <a:r>
              <a:rPr lang="en-US" dirty="0"/>
              <a:t>© 2026 ILTCCABC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D858D-2F68-C868-C42C-B4D99EDF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3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C3FF-E0E6-4405-8FB0-30D1C13E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29360"/>
            <a:ext cx="6360160" cy="985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2. Deepen relationships and influence a relational approach to long-term care</a:t>
            </a:r>
            <a:endParaRPr lang="en-CA" b="1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F8E8F-BE43-49A3-935E-5195C33E6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961" y="1138752"/>
            <a:ext cx="4686860" cy="49207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70463-EA64-ADAA-28BD-9AC5162E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15" y="2505075"/>
            <a:ext cx="6671946" cy="4061980"/>
          </a:xfrm>
        </p:spPr>
        <p:txBody>
          <a:bodyPr>
            <a:normAutofit fontScale="85000" lnSpcReduction="20000"/>
          </a:bodyPr>
          <a:lstStyle/>
          <a:p>
            <a:r>
              <a:rPr lang="en-CA" sz="3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resident, family, and LTCH Staff by fostering mutual understanding and collaborative conversation.</a:t>
            </a:r>
            <a:br>
              <a:rPr lang="en-CA" sz="3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CA" sz="33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3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Inviting staff to family council meetings to share what they do and answer questions</a:t>
            </a:r>
            <a:br>
              <a:rPr lang="en-CA" sz="33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CA" sz="33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3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ILTCCABC Education Session</a:t>
            </a:r>
            <a:r>
              <a:rPr lang="en-US" sz="33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Building a Positive Council-Operator Relationship in Long-Term Care April 7, 2026 </a:t>
            </a:r>
            <a:br>
              <a:rPr lang="en-CA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CA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EAE13-5586-593B-7233-E07151CE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89E76-D8F8-A2E6-1A18-A07C9725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3698A-BA5D-4855-FECC-34F7E6645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376" y="147708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3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705D-AECF-46F8-B654-A4311401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1" y="427438"/>
            <a:ext cx="4546598" cy="94090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3. Problem solve</a:t>
            </a:r>
            <a:endParaRPr lang="en-CA" b="1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6F3E9-18A1-E52D-DDE3-7C19ED0CB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597" y="1840526"/>
            <a:ext cx="7943602" cy="3649133"/>
          </a:xfrm>
        </p:spPr>
        <p:txBody>
          <a:bodyPr>
            <a:noAutofit/>
          </a:bodyPr>
          <a:lstStyle/>
          <a:p>
            <a:pPr marL="92583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Identify issues, </a:t>
            </a:r>
          </a:p>
          <a:p>
            <a:pPr marL="92583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Learn about the current process,</a:t>
            </a:r>
          </a:p>
          <a:p>
            <a:pPr marL="109728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recommendations, </a:t>
            </a:r>
          </a:p>
          <a:p>
            <a:pPr marL="109728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solutions with management,</a:t>
            </a:r>
          </a:p>
          <a:p>
            <a:pPr marL="109728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28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CA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elebrate successe</a:t>
            </a:r>
            <a:r>
              <a:rPr lang="en-CA" sz="28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s,</a:t>
            </a:r>
          </a:p>
          <a:p>
            <a:pPr marL="109728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for continuous quality improvement within the long-term care home.</a:t>
            </a:r>
            <a:br>
              <a:rPr lang="en-CA" sz="3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28017-ACE4-CFC3-4BEF-15C1DA94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AFF46-2C51-8C5D-D739-5918F92C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3F357-BE70-6315-512C-F42F74468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500" y="158001"/>
            <a:ext cx="1298561" cy="1301609"/>
          </a:xfrm>
          <a:prstGeom prst="rect">
            <a:avLst/>
          </a:prstGeom>
        </p:spPr>
      </p:pic>
      <p:pic>
        <p:nvPicPr>
          <p:cNvPr id="8" name="Picture 7" descr="A plate of food with a ball of rice and a yellow sauce&#10;&#10;AI-generated content may be incorrect.">
            <a:extLst>
              <a:ext uri="{FF2B5EF4-FFF2-40B4-BE49-F238E27FC236}">
                <a16:creationId xmlns:a16="http://schemas.microsoft.com/office/drawing/2014/main" id="{CFB11A7C-A10E-B7F3-7554-D7E34A0BD3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778" r="-2" b="12511"/>
          <a:stretch>
            <a:fillRect/>
          </a:stretch>
        </p:blipFill>
        <p:spPr>
          <a:xfrm>
            <a:off x="161914" y="109445"/>
            <a:ext cx="3213888" cy="2944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BC6A9-6E20-7BEB-CCC8-F47C4C627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82" y="3319555"/>
            <a:ext cx="33308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4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0D4F-7B99-4FD2-8E3F-2355D4E7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360" y="162560"/>
            <a:ext cx="6858000" cy="1456267"/>
          </a:xfrm>
        </p:spPr>
        <p:txBody>
          <a:bodyPr/>
          <a:lstStyle/>
          <a:p>
            <a:pPr algn="ctr"/>
            <a:r>
              <a:rPr lang="en-CA" b="1" dirty="0">
                <a:solidFill>
                  <a:schemeClr val="accent5"/>
                </a:solidFill>
              </a:rPr>
              <a:t>4. Communicate and educate</a:t>
            </a:r>
          </a:p>
        </p:txBody>
      </p:sp>
      <p:pic>
        <p:nvPicPr>
          <p:cNvPr id="10" name="Content Placeholder 9" descr="A group of people standing on a computer screen&#10;&#10;AI-generated content may be incorrect.">
            <a:extLst>
              <a:ext uri="{FF2B5EF4-FFF2-40B4-BE49-F238E27FC236}">
                <a16:creationId xmlns:a16="http://schemas.microsoft.com/office/drawing/2014/main" id="{98EE179D-94E4-8AB4-A32D-5C2D08FF1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0509" y="1970622"/>
            <a:ext cx="4759851" cy="364966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A99140-3156-084C-334E-C2F70902C925}"/>
              </a:ext>
            </a:extLst>
          </p:cNvPr>
          <p:cNvSpPr txBox="1"/>
          <p:nvPr/>
        </p:nvSpPr>
        <p:spPr>
          <a:xfrm>
            <a:off x="6241642" y="1618827"/>
            <a:ext cx="548454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care home (policies, procedures, care team, etc.)</a:t>
            </a:r>
            <a:br>
              <a:rPr lang="en-CA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CA" sz="28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issues relating to residents and the long-term care system (dementia, diabetes, food, recreation etc.)</a:t>
            </a:r>
            <a:br>
              <a:rPr lang="en-US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8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how to influence change based on common ground: resident well being</a:t>
            </a:r>
            <a:endParaRPr lang="en-CA" sz="28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CA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E999F-DBA8-CD53-34C6-80D37459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3E024-45E9-61F9-1549-259FAD34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81E05-00B6-266F-676C-E04465F19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6" y="162560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AA60-7FF5-4F00-9894-5939AD6F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14" y="190005"/>
            <a:ext cx="4188689" cy="145626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5. advocate</a:t>
            </a:r>
            <a:endParaRPr lang="en-CA" b="1" dirty="0">
              <a:solidFill>
                <a:schemeClr val="accent5"/>
              </a:solidFill>
            </a:endParaRPr>
          </a:p>
        </p:txBody>
      </p:sp>
      <p:pic>
        <p:nvPicPr>
          <p:cNvPr id="6" name="Picture 5" descr="A close-up of hands holding each other&#10;&#10;AI-generated content may be incorrect.">
            <a:extLst>
              <a:ext uri="{FF2B5EF4-FFF2-40B4-BE49-F238E27FC236}">
                <a16:creationId xmlns:a16="http://schemas.microsoft.com/office/drawing/2014/main" id="{BEAA3B1B-B529-9134-2E80-FD346050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536" y="280548"/>
            <a:ext cx="3810664" cy="381643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276FE1-6452-7734-23EF-4E52FE019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6" y="2411213"/>
            <a:ext cx="7897940" cy="3649133"/>
          </a:xfrm>
        </p:spPr>
        <p:txBody>
          <a:bodyPr>
            <a:noAutofit/>
          </a:bodyPr>
          <a:lstStyle/>
          <a:p>
            <a:pPr marL="17145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CA" sz="2600" kern="0" cap="small" dirty="0">
                <a:solidFill>
                  <a:srgbClr val="FF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long-term care home level</a:t>
            </a:r>
          </a:p>
          <a:p>
            <a:pPr marL="17145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CA" sz="2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Family Council meetings with leadership</a:t>
            </a:r>
            <a:endParaRPr lang="en-CA" sz="26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CA" sz="2600" kern="0" cap="small" dirty="0"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regional level</a:t>
            </a:r>
          </a:p>
          <a:p>
            <a:pPr marL="17145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CA" sz="2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The </a:t>
            </a:r>
            <a:r>
              <a:rPr lang="en-CA" sz="2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VCAFC</a:t>
            </a:r>
            <a:r>
              <a:rPr lang="en-CA" sz="2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Family Council Forums</a:t>
            </a:r>
          </a:p>
          <a:p>
            <a:pPr marL="17145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CA" sz="2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The </a:t>
            </a:r>
            <a:r>
              <a:rPr lang="en-CA" sz="2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VCH Regional Resident Family Council Networks</a:t>
            </a:r>
            <a:endParaRPr lang="en-CA" sz="26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CA" sz="2600" kern="0" cap="small" dirty="0">
                <a:solidFill>
                  <a:srgbClr val="FF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provincial level </a:t>
            </a:r>
          </a:p>
          <a:p>
            <a:pPr marL="17145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CA" sz="2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The Independent Long-Term Care Councils Association of BC (</a:t>
            </a:r>
            <a:r>
              <a:rPr lang="en-CA" sz="2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ILTCCABC)</a:t>
            </a:r>
            <a:endParaRPr lang="en-CA" sz="26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CA" sz="2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The </a:t>
            </a:r>
            <a:r>
              <a:rPr lang="en-US" sz="2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Provincial Forum for Resident and Family Councils</a:t>
            </a:r>
            <a:br>
              <a:rPr lang="en-CA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02547-F2F9-A4C5-2702-AE1CCBBE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2222" y="6436611"/>
            <a:ext cx="2639291" cy="189771"/>
          </a:xfrm>
        </p:spPr>
        <p:txBody>
          <a:bodyPr/>
          <a:lstStyle/>
          <a:p>
            <a:r>
              <a:rPr lang="en-US" dirty="0"/>
              <a:t>© 2026 ILTCCABC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7DE67-F0B4-9A1B-4E59-4082FBBB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5A3C3-1A00-6E5F-3CB2-4E9E94BA3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6" y="76329"/>
            <a:ext cx="1298561" cy="13016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1857EE3-6689-44A3-63B7-34B981BB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88" y="4245406"/>
            <a:ext cx="3829612" cy="14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7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5E6C5-8199-DB01-9B98-101C862C4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6B867-CF0B-9F04-EF52-23CB772A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768" y="2274255"/>
            <a:ext cx="2174380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VCAFC long-term care history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 before covid</a:t>
            </a:r>
            <a:endParaRPr lang="en-CA" b="1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64939-7705-D9EA-9671-EEA6B794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564" y="1905956"/>
            <a:ext cx="5025373" cy="3649133"/>
          </a:xfrm>
        </p:spPr>
        <p:txBody>
          <a:bodyPr>
            <a:noAutofit/>
          </a:bodyPr>
          <a:lstStyle/>
          <a:p>
            <a:pPr marL="457200">
              <a:spcBef>
                <a:spcPts val="400"/>
              </a:spcBef>
              <a:spcAft>
                <a:spcPts val="400"/>
              </a:spcAft>
            </a:pPr>
            <a:r>
              <a:rPr lang="en-CA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isolated, </a:t>
            </a:r>
          </a:p>
          <a:p>
            <a:pPr marL="457200">
              <a:spcBef>
                <a:spcPts val="400"/>
              </a:spcBef>
              <a:spcAft>
                <a:spcPts val="400"/>
              </a:spcAft>
            </a:pPr>
            <a:r>
              <a:rPr lang="en-CA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frustrated, </a:t>
            </a:r>
          </a:p>
          <a:p>
            <a:pPr marL="457200">
              <a:spcBef>
                <a:spcPts val="400"/>
              </a:spcBef>
              <a:spcAft>
                <a:spcPts val="400"/>
              </a:spcAft>
            </a:pPr>
            <a:r>
              <a:rPr lang="en-CA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mechanism of communication,</a:t>
            </a:r>
          </a:p>
          <a:p>
            <a:pPr marL="457200">
              <a:spcBef>
                <a:spcPts val="400"/>
              </a:spcBef>
              <a:spcAft>
                <a:spcPts val="400"/>
              </a:spcAft>
            </a:pPr>
            <a:r>
              <a:rPr lang="en-CA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every resident and family for themself,</a:t>
            </a:r>
          </a:p>
          <a:p>
            <a:pPr marL="457200">
              <a:spcBef>
                <a:spcPts val="400"/>
              </a:spcBef>
              <a:spcAft>
                <a:spcPts val="400"/>
              </a:spcAft>
            </a:pPr>
            <a:r>
              <a:rPr lang="en-CA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education on how to be a family caregiver to someone in long-term care</a:t>
            </a:r>
          </a:p>
          <a:p>
            <a:pPr marL="457200">
              <a:spcBef>
                <a:spcPts val="400"/>
              </a:spcBef>
              <a:spcAft>
                <a:spcPts val="400"/>
              </a:spcAft>
            </a:pPr>
            <a:r>
              <a:rPr lang="en-CA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knowledge of what’s next.</a:t>
            </a:r>
            <a:br>
              <a:rPr lang="en-CA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4" name="Picture 3" descr="A person looking at a person in a hospital bed&#10;&#10;AI-generated content may be incorrect.">
            <a:extLst>
              <a:ext uri="{FF2B5EF4-FFF2-40B4-BE49-F238E27FC236}">
                <a16:creationId xmlns:a16="http://schemas.microsoft.com/office/drawing/2014/main" id="{CC7E11C8-E28A-D448-4B68-BA9ED0BF4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30" y="199246"/>
            <a:ext cx="4093812" cy="651051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C5BB9-7843-A795-6B5E-FBD4AE7E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0985" y="6367565"/>
            <a:ext cx="4396839" cy="482724"/>
          </a:xfrm>
        </p:spPr>
        <p:txBody>
          <a:bodyPr/>
          <a:lstStyle/>
          <a:p>
            <a:r>
              <a:rPr lang="en-US" dirty="0"/>
              <a:t>© 2026 ILTCCABC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A4355-6E46-8CAF-45D6-276A43F1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99037-3A4F-387F-1760-C443786C2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009" y="135705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A1CD5-AEB1-AF67-7E77-2B4226506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2469-721B-FABE-8594-AF5119A0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621" y="273030"/>
            <a:ext cx="3622039" cy="14562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During  covid</a:t>
            </a:r>
            <a:endParaRPr lang="en-CA" b="1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82547-833E-37F8-6C47-01D23CA2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7" y="1521581"/>
            <a:ext cx="4671679" cy="3649133"/>
          </a:xfrm>
        </p:spPr>
        <p:txBody>
          <a:bodyPr>
            <a:normAutofit fontScale="25000" lnSpcReduction="20000"/>
          </a:bodyPr>
          <a:lstStyle/>
          <a:p>
            <a:r>
              <a:rPr lang="en-CA" sz="1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Policy making without engagement of the stakeholders to whom these policies had devastating effects</a:t>
            </a:r>
            <a:br>
              <a:rPr lang="en-CA" sz="1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CA" sz="1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CA" sz="112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1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Family caregiver Lock outs, single site rules and other decisions reduced staff, locked out family caregivers and we all know the rest….</a:t>
            </a:r>
            <a:endParaRPr lang="en-US" sz="1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EF930-D248-9C3F-8092-502E1ABA2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79" y="2199654"/>
            <a:ext cx="7327794" cy="320056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19271-8234-9ECA-8629-127757A0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715A3-E345-B6E5-F62B-C58632BF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CCD102-0D2A-B082-5FAF-3ED3A73CA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632" y="156173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8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0CDE-1D0E-4B41-B5B0-FA1AA4F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866"/>
            <a:ext cx="3622039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VCAFC history – the </a:t>
            </a:r>
            <a:r>
              <a:rPr lang="en-US" b="1" dirty="0">
                <a:solidFill>
                  <a:schemeClr val="accent5"/>
                </a:solidFill>
                <a:hlinkClick r:id="rId3"/>
              </a:rPr>
              <a:t>remarkable milestone</a:t>
            </a:r>
            <a:endParaRPr lang="en-CA" b="1" dirty="0">
              <a:solidFill>
                <a:schemeClr val="accent5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FC7EA7-D0FA-6DC8-35FB-E7D86A1E5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08664" y="1449659"/>
            <a:ext cx="8208751" cy="504406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78E6-2788-29CD-F84D-4B68A868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BE0C8-2AD4-159B-AB0B-17D550C6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AEE80-7B5B-2AEB-67BD-CF4435797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43" y="148050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1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53E9-01C2-4BED-890B-F208F400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935" y="104676"/>
            <a:ext cx="3577779" cy="10688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VCAFC CORE WORK</a:t>
            </a:r>
            <a:endParaRPr lang="en-C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17D7B-3704-4515-8C6D-B3A820BF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344" y="2134514"/>
            <a:ext cx="6986164" cy="363793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To promote Councils in long-term care homes across BC; </a:t>
            </a:r>
            <a:b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To support the growth and sustainability of  Family Councils through mentoring and sharing of resources; </a:t>
            </a:r>
            <a:b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To advance the collective voice directly to the regional level and onto the Ministry of Health;</a:t>
            </a:r>
            <a:b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Raise awareness the Family Caregiver role has evolved, grown and been recognized for the advocate and partner it has become. </a:t>
            </a:r>
            <a:b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Your role as a senior in the community has never been so vital and so accepted.</a:t>
            </a:r>
            <a:br>
              <a:rPr lang="en-CA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CA" sz="2000" dirty="0"/>
          </a:p>
        </p:txBody>
      </p:sp>
      <p:pic>
        <p:nvPicPr>
          <p:cNvPr id="5" name="Picture 4" descr="A logo with a heart and hands&#10;&#10;AI-generated content may be incorrect.">
            <a:extLst>
              <a:ext uri="{FF2B5EF4-FFF2-40B4-BE49-F238E27FC236}">
                <a16:creationId xmlns:a16="http://schemas.microsoft.com/office/drawing/2014/main" id="{62B4E435-8FBE-B2EB-463D-DB453B97D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92" y="1016923"/>
            <a:ext cx="3980404" cy="398040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B7443-2319-7D44-6737-534977FC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2325-EA50-CC1A-4AA4-BFB39B58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59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1180-2B42-4D1B-81C9-D270B03CA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77521"/>
            <a:ext cx="10131425" cy="894080"/>
          </a:xfrm>
        </p:spPr>
        <p:txBody>
          <a:bodyPr/>
          <a:lstStyle/>
          <a:p>
            <a:r>
              <a:rPr lang="en-CA" dirty="0">
                <a:solidFill>
                  <a:schemeClr val="accent5"/>
                </a:solidFill>
              </a:rPr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CF606-19AC-118B-1167-776AA72F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Engagement between the care team and residents and their families is now, in BC, a clear mechanism of relationship building that creates better outcomes for the whole care home community.</a:t>
            </a:r>
            <a:br>
              <a:rPr lang="en-US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2400" kern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engagement gives us a permission to be curious like never before. Be the voice of needs, wants and wishes of residents. </a:t>
            </a:r>
            <a:b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Together We Improve </a:t>
            </a:r>
            <a:r>
              <a:rPr lang="en-US" sz="2400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Quality of Life </a:t>
            </a:r>
            <a:r>
              <a:rPr lang="en-US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Long-Term Care</a:t>
            </a:r>
          </a:p>
          <a:p>
            <a:pPr marL="0" indent="0" algn="ctr">
              <a:buNone/>
            </a:pPr>
            <a:br>
              <a:rPr lang="en-CA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64945-EF34-59A7-E811-3EDC6E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851BE-0013-F1AB-A807-24B86B3B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99CF1-6306-142C-5918-90FD22AB3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632" y="156173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09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F9983-128A-4104-AF7A-230323194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93" y="0"/>
            <a:ext cx="69196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BC8FA-6FF8-4813-8ADF-3CE023DA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34" y="761233"/>
            <a:ext cx="2953203" cy="1456267"/>
          </a:xfrm>
        </p:spPr>
        <p:txBody>
          <a:bodyPr/>
          <a:lstStyle/>
          <a:p>
            <a:r>
              <a:rPr lang="en-US" b="1" dirty="0"/>
              <a:t>Questions ?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F5396-D704-FEAE-FFC5-C84840D038BD}"/>
              </a:ext>
            </a:extLst>
          </p:cNvPr>
          <p:cNvSpPr txBox="1"/>
          <p:nvPr/>
        </p:nvSpPr>
        <p:spPr>
          <a:xfrm>
            <a:off x="332227" y="2213987"/>
            <a:ext cx="60945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Lisa Dawson, President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Long-Term Care Councils Association of BC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ILTCCABC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Barb Kirby, Advisor to VCAFC  and 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ater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Lifestyle Planner and Seniors Navigator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Seniors Advocate.ca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E955C-5E99-CCE5-3796-592DFBF3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136CF-8EC4-6F84-20E6-B44CB866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A92CE-6D73-20C3-597B-9BC2E6ABE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632" y="156173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0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1EF6-BF99-4842-8794-11186181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527" y="247226"/>
            <a:ext cx="10131425" cy="1456267"/>
          </a:xfrm>
        </p:spPr>
        <p:txBody>
          <a:bodyPr/>
          <a:lstStyle/>
          <a:p>
            <a:r>
              <a:rPr lang="en-US" b="1" dirty="0">
                <a:solidFill>
                  <a:srgbClr val="FF9900"/>
                </a:solidFill>
              </a:rPr>
              <a:t>Why Do We Care About Long-Term Care?</a:t>
            </a:r>
            <a:endParaRPr lang="en-CA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AEF87-32E4-4A3A-BC77-9BE2184A5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19" y="1959187"/>
            <a:ext cx="10937239" cy="36491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Long Standing Underfunding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Long Waitlists to Access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Inadequate Resource Allocation and Cutbacks to Meet Growing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Limited and Aging facilities with Inadequate Environments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Outdated models of care including staff to resident ratios and holistic training</a:t>
            </a:r>
            <a:br>
              <a:rPr lang="en-US" sz="2800" dirty="0"/>
            </a:br>
            <a:endParaRPr lang="en-US" sz="2800" dirty="0"/>
          </a:p>
          <a:p>
            <a:pPr marL="0" indent="0" algn="ctr">
              <a:buNone/>
            </a:pPr>
            <a:r>
              <a:rPr lang="en-US" sz="2800" b="1" dirty="0"/>
              <a:t>This is the place where our friends, families our ourselves may end up living in the coming years!</a:t>
            </a:r>
            <a:endParaRPr lang="en-CA" sz="28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A38BA-7189-8839-F154-4D3BC654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65BEE-4C1A-3E8D-E283-FE3035E7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9101A-599E-CF32-01F4-5B4BE08AC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671" y="324554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3F08-0D1F-4C44-B8D7-116A560F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914" y="91372"/>
            <a:ext cx="4819005" cy="146429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9900"/>
                </a:solidFill>
              </a:rPr>
              <a:t>Introductions</a:t>
            </a:r>
            <a:br>
              <a:rPr lang="en-US" sz="3200" b="1" dirty="0">
                <a:solidFill>
                  <a:srgbClr val="FF9900"/>
                </a:solidFill>
              </a:rPr>
            </a:br>
            <a:endParaRPr lang="en-CA" sz="32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2503-5ED9-4F96-8689-701D76E9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542" y="1307772"/>
            <a:ext cx="5778922" cy="4592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/>
              <a:t>Lisa Dawson </a:t>
            </a:r>
            <a:br>
              <a:rPr lang="en-US" sz="2400" u="sng" dirty="0"/>
            </a:br>
            <a:r>
              <a:rPr lang="en-US" sz="2400" dirty="0"/>
              <a:t>- Family Caregiver to Father</a:t>
            </a:r>
            <a:br>
              <a:rPr lang="en-US" sz="2400" dirty="0"/>
            </a:br>
            <a:r>
              <a:rPr lang="en-US" sz="2400" dirty="0"/>
              <a:t>- Co-Chair, </a:t>
            </a:r>
            <a:r>
              <a:rPr lang="en-US" sz="2400" dirty="0">
                <a:hlinkClick r:id="rId4"/>
              </a:rPr>
              <a:t>Louis Brier Family Council</a:t>
            </a:r>
            <a:br>
              <a:rPr lang="en-US" sz="2400" dirty="0"/>
            </a:br>
            <a:r>
              <a:rPr lang="en-US" sz="2400" dirty="0"/>
              <a:t>- Executive, </a:t>
            </a:r>
            <a:r>
              <a:rPr lang="en-US" sz="2400" dirty="0">
                <a:hlinkClick r:id="rId5"/>
              </a:rPr>
              <a:t>VCAFC</a:t>
            </a:r>
            <a:r>
              <a:rPr lang="en-US" sz="2400" dirty="0"/>
              <a:t> </a:t>
            </a:r>
            <a:r>
              <a:rPr lang="en-US" sz="2400" dirty="0">
                <a:hlinkClick r:id="rId6"/>
              </a:rPr>
              <a:t>vcafc.regional@gmail.com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- President, </a:t>
            </a:r>
            <a:r>
              <a:rPr lang="en-US" sz="2400" dirty="0">
                <a:hlinkClick r:id="rId7"/>
              </a:rPr>
              <a:t>ILTCCABC</a:t>
            </a:r>
            <a:br>
              <a:rPr lang="en-US" sz="2400" dirty="0"/>
            </a:br>
            <a:r>
              <a:rPr lang="en-US" sz="2400" dirty="0"/>
              <a:t>Contact:  </a:t>
            </a:r>
            <a:r>
              <a:rPr lang="en-US" sz="2400" dirty="0">
                <a:hlinkClick r:id="rId8"/>
              </a:rPr>
              <a:t>president.iltccabc@gmail.com</a:t>
            </a:r>
            <a:r>
              <a:rPr lang="en-US" sz="2400" dirty="0"/>
              <a:t>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800" u="sng" dirty="0"/>
              <a:t>Barb Kirby</a:t>
            </a:r>
            <a:br>
              <a:rPr lang="en-US" sz="2400" u="sng" dirty="0"/>
            </a:br>
            <a:r>
              <a:rPr lang="en-US" sz="2400" dirty="0"/>
              <a:t>- Advisor to VCAFC</a:t>
            </a:r>
            <a:br>
              <a:rPr lang="en-US" sz="2400" dirty="0"/>
            </a:br>
            <a:r>
              <a:rPr lang="en-US" sz="2400" dirty="0"/>
              <a:t>- Past chair of a Family Council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dirty="0">
                <a:hlinkClick r:id="rId9"/>
              </a:rPr>
              <a:t>Home Care and Housing Navigator</a:t>
            </a:r>
            <a:br>
              <a:rPr lang="en-US" sz="2400" dirty="0"/>
            </a:br>
            <a:r>
              <a:rPr lang="en-US" sz="2400" dirty="0"/>
              <a:t>Contact: </a:t>
            </a:r>
            <a:r>
              <a:rPr lang="en-US" sz="2400" dirty="0">
                <a:hlinkClick r:id="rId10"/>
              </a:rPr>
              <a:t>Barb@seniorsadvocate.ca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               </a:t>
            </a:r>
            <a:r>
              <a:rPr lang="en-US" sz="2400" dirty="0"/>
              <a:t>Vancouver Coastal Association </a:t>
            </a:r>
            <a:br>
              <a:rPr lang="en-US" sz="2400" dirty="0"/>
            </a:br>
            <a:r>
              <a:rPr lang="en-US" sz="2400" dirty="0"/>
              <a:t>                         of Family Councils</a:t>
            </a:r>
            <a:br>
              <a:rPr lang="en-US" sz="2000" dirty="0"/>
            </a:br>
            <a:r>
              <a:rPr lang="en-US" sz="2000" dirty="0"/>
              <a:t>               </a:t>
            </a:r>
            <a:r>
              <a:rPr lang="en-US" sz="2400" dirty="0"/>
              <a:t>VCAFC Pamphlet: </a:t>
            </a:r>
            <a:r>
              <a:rPr lang="en-US" sz="2400" dirty="0">
                <a:hlinkClick r:id="rId11"/>
              </a:rPr>
              <a:t>CLICK HERE</a:t>
            </a:r>
            <a:br>
              <a:rPr lang="en-US" sz="2400" dirty="0"/>
            </a:br>
            <a:r>
              <a:rPr lang="en-US" sz="2400" dirty="0"/>
              <a:t>            VCAFC Website: </a:t>
            </a:r>
            <a:r>
              <a:rPr lang="en-US" sz="2400" dirty="0">
                <a:hlinkClick r:id="rId5"/>
              </a:rPr>
              <a:t>CLICK HERE</a:t>
            </a:r>
            <a:br>
              <a:rPr lang="en-US" sz="2000" dirty="0"/>
            </a:br>
            <a:endParaRPr lang="en-CA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5D744-F106-7AB6-250C-317F6D21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1" y="5870575"/>
            <a:ext cx="3886200" cy="377825"/>
          </a:xfrm>
        </p:spPr>
        <p:txBody>
          <a:bodyPr/>
          <a:lstStyle/>
          <a:p>
            <a:r>
              <a:rPr lang="en-US" dirty="0"/>
              <a:t>© 2026 ILTCCABC All rights reserved       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406D7-97A8-6D15-4844-484D17F1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1E9CE-564B-9903-B557-A85F1C6BE6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832" y="91372"/>
            <a:ext cx="1298561" cy="1301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3D12AC-3EB7-B33B-9D99-486F1F5559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180" y="1436986"/>
            <a:ext cx="5669280" cy="43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2CDA2D-2A5E-479F-B78D-DAE81B4E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7226"/>
            <a:ext cx="11506199" cy="1456267"/>
          </a:xfrm>
        </p:spPr>
        <p:txBody>
          <a:bodyPr>
            <a:normAutofit/>
          </a:bodyPr>
          <a:lstStyle/>
          <a:p>
            <a:r>
              <a:rPr lang="en-CA" sz="2800" b="1" kern="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WHAT IS A FAMILY COUNCIL?</a:t>
            </a:r>
            <a:endParaRPr lang="en-CA" sz="2800" dirty="0">
              <a:solidFill>
                <a:schemeClr val="accent5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6F8FB1-7B4E-4503-963D-213385BAF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526" y="1883275"/>
            <a:ext cx="10513525" cy="3649134"/>
          </a:xfrm>
        </p:spPr>
        <p:txBody>
          <a:bodyPr>
            <a:noAutofit/>
          </a:bodyPr>
          <a:lstStyle/>
          <a:p>
            <a:r>
              <a:rPr lang="en-CA" sz="3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long-term care homes, a Family Council is a group of people who meet regularly to share observations and experiences with the intent to collaborate with long-term care management to improve residents’ quality of care and quality of life. </a:t>
            </a:r>
            <a:br>
              <a:rPr lang="en-CA" sz="3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CA" sz="3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3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Councils offer a sense of community.</a:t>
            </a:r>
            <a:br>
              <a:rPr lang="en-CA" sz="3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CA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CA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C12859-8736-A3E2-755E-5212228A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26ED7-18FC-4A71-9732-32E5EF9A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CA38C-5E97-9819-FCFB-6CB5C29B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74" y="149966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0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6A1D8-FD6B-EBC4-9326-4F495BAC9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91B3BB-944C-C02B-BA0D-34D0D6C8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7226"/>
            <a:ext cx="11506199" cy="1456267"/>
          </a:xfrm>
        </p:spPr>
        <p:txBody>
          <a:bodyPr>
            <a:normAutofit/>
          </a:bodyPr>
          <a:lstStyle/>
          <a:p>
            <a:r>
              <a:rPr lang="en-CA" sz="2800" b="1" kern="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does a family council do?</a:t>
            </a:r>
            <a:endParaRPr lang="en-CA" sz="2800" dirty="0">
              <a:solidFill>
                <a:schemeClr val="accent5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6D11F1-A3D7-9E81-7164-5012C3284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639" y="1883276"/>
            <a:ext cx="11384229" cy="3649133"/>
          </a:xfrm>
        </p:spPr>
        <p:txBody>
          <a:bodyPr>
            <a:noAutofit/>
          </a:bodyPr>
          <a:lstStyle/>
          <a:p>
            <a:r>
              <a:rPr lang="en-CA" sz="2800" dirty="0"/>
              <a:t>Offer Peer to peer support, reducing frustration, and feelings of isolation </a:t>
            </a:r>
          </a:p>
          <a:p>
            <a:r>
              <a:rPr lang="en-CA" sz="2800" dirty="0"/>
              <a:t>Offer recognition for what is working well (celebrating  acts of successful care and kindness)</a:t>
            </a:r>
          </a:p>
          <a:p>
            <a:r>
              <a:rPr lang="en-CA" sz="2800" dirty="0"/>
              <a:t>Contribute  to care home decision making by raising the collective voice to care home management </a:t>
            </a:r>
          </a:p>
          <a:p>
            <a:r>
              <a:rPr lang="en-CA" sz="2800" dirty="0"/>
              <a:t>Educate families on important matters such as advanced care planning, resident health challenges and the long-term care home and system in BC</a:t>
            </a:r>
          </a:p>
          <a:p>
            <a:r>
              <a:rPr lang="en-CA" sz="2800" dirty="0"/>
              <a:t>Elevate systemic issues and recommendations to the regional and provincial long-term care levels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B84E65-E1F7-DBFE-B3A1-E21C11D4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7A4B1-4DDF-B9E6-2996-E14C210F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F9E97E-F17B-CD6F-DC15-8847ABE38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749" y="243501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6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5424-BA70-4E6C-8024-B1F93091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8666"/>
            <a:ext cx="10131425" cy="1456267"/>
          </a:xfrm>
        </p:spPr>
        <p:txBody>
          <a:bodyPr/>
          <a:lstStyle/>
          <a:p>
            <a:pPr algn="ctr"/>
            <a:r>
              <a:rPr lang="en-CA" b="1" dirty="0">
                <a:solidFill>
                  <a:schemeClr val="accent5"/>
                </a:solidFill>
              </a:rPr>
              <a:t>TODAY’S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0DC4-ECA6-4A94-AF1D-B8C4580E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393225"/>
            <a:ext cx="10388599" cy="47244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How families of long-term care residents can help advance quality of life for residents through </a:t>
            </a:r>
            <a:r>
              <a:rPr lang="en-US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strengthening relationships, and collaborative problem-solving.  </a:t>
            </a:r>
            <a:br>
              <a:rPr lang="en-US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Practical examples of how councils reduce conflict, build trust, and create shared solutions—transforming families from visitors into valued partners in long-term care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158CE-0126-0E99-D65F-318003F8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452D7-C52F-5066-0A8C-6C7B324F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2120F-4478-2129-EA29-2AA40878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643" y="338666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9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8F46-EA9D-477A-B41C-EE67F54E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    Your Voice Holds Tremendous influence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9044-7304-4D0D-A118-6468DE08B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i="1" dirty="0">
                <a:latin typeface="Bradley Hand ITC" panose="03070402050302030203" pitchFamily="66" charset="0"/>
              </a:rPr>
              <a:t>The most  common way people give up their POWER is by thinking they don’t have any”  </a:t>
            </a:r>
          </a:p>
          <a:p>
            <a:pPr marL="0" indent="0" algn="ctr">
              <a:buNone/>
            </a:pPr>
            <a:r>
              <a:rPr lang="en-US" sz="3600" i="1" dirty="0">
                <a:latin typeface="Bradley Hand ITC" panose="03070402050302030203" pitchFamily="66" charset="0"/>
              </a:rPr>
              <a:t>Alice Walker</a:t>
            </a:r>
            <a:endParaRPr lang="en-CA" sz="3600" i="1" dirty="0">
              <a:latin typeface="Bradley Hand ITC" panose="03070402050302030203" pitchFamily="66" charset="0"/>
            </a:endParaRPr>
          </a:p>
        </p:txBody>
      </p:sp>
      <p:pic>
        <p:nvPicPr>
          <p:cNvPr id="5" name="Graphic 4" descr="Marketing with solid fill">
            <a:extLst>
              <a:ext uri="{FF2B5EF4-FFF2-40B4-BE49-F238E27FC236}">
                <a16:creationId xmlns:a16="http://schemas.microsoft.com/office/drawing/2014/main" id="{4AFBE6C4-16C5-4C20-98A4-ED035C5923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1" y="1066800"/>
            <a:ext cx="914400" cy="914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A4939-44CF-27AA-387D-B235A21B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1DA87-E43C-2010-E9DE-5916690A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66C1E-F4F2-7B4E-8DDD-59927656E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376" y="149966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17AD2-BFC2-43E4-A507-E03F67B8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989611"/>
            <a:ext cx="11048999" cy="1456267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Family council values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5 top </a:t>
            </a:r>
            <a:r>
              <a:rPr lang="en-US" b="1" dirty="0" err="1">
                <a:solidFill>
                  <a:schemeClr val="accent5"/>
                </a:solidFill>
              </a:rPr>
              <a:t>valuES</a:t>
            </a:r>
            <a:r>
              <a:rPr lang="en-US" b="1" dirty="0">
                <a:solidFill>
                  <a:schemeClr val="accent5"/>
                </a:solidFill>
              </a:rPr>
              <a:t> to long-term care:</a:t>
            </a:r>
            <a:br>
              <a:rPr lang="en-US" b="1" dirty="0">
                <a:solidFill>
                  <a:schemeClr val="accent5"/>
                </a:solidFill>
              </a:rPr>
            </a:b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examples without a family council and then with a family council</a:t>
            </a:r>
            <a:endParaRPr lang="en-CA" b="1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D37DB-4C02-4496-9BF5-087DA88F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940" y="2781355"/>
            <a:ext cx="7310119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Encourage and offer support</a:t>
            </a:r>
            <a:b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 Help Deepen relationships</a:t>
            </a:r>
            <a:b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 Problem Solve</a:t>
            </a:r>
            <a:b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 Communicate and educate</a:t>
            </a:r>
            <a:b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 Advocate </a:t>
            </a:r>
            <a:endParaRPr lang="en-CA" sz="3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816750-1776-F704-08B5-AC59E7F7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D7660D-6EB6-8830-52DF-5EB75559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3AFC1-1A2F-230A-92C1-B38B4444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376" y="144211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5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2FCCB6-481E-4666-8D08-A0B3B05F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84" y="298246"/>
            <a:ext cx="4789678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>
                <a:solidFill>
                  <a:schemeClr val="accent5"/>
                </a:solidFill>
              </a:rPr>
              <a:t>1. Encourage and offer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F12C1-30DE-47CC-9421-00B6123A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4" y="4343126"/>
            <a:ext cx="4813437" cy="18380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2800" cap="all" dirty="0"/>
              <a:t>for one another; reducing a sense of isolation, helplessness, frustration.</a:t>
            </a:r>
            <a:br>
              <a:rPr lang="en-US" sz="2800" cap="all" dirty="0"/>
            </a:br>
            <a:br>
              <a:rPr lang="en-US" sz="2800" cap="all" dirty="0"/>
            </a:br>
            <a:endParaRPr lang="en-US" sz="2800" cap="all" dirty="0"/>
          </a:p>
        </p:txBody>
      </p:sp>
      <p:pic>
        <p:nvPicPr>
          <p:cNvPr id="7" name="Picture 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A862FDF-3A65-5636-E7EF-2C894B5B2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508" y="639097"/>
            <a:ext cx="3150122" cy="557543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B9688-770C-A226-95F4-6E32E39C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ILTCCABC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912AE-D8F2-8BAD-4C41-23806314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31CE7-FBDB-1C37-1375-C38562D76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3" y="106229"/>
            <a:ext cx="1298561" cy="13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00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{E51EBE0C-D643-4A43-A35B-9443092FFE7D}tf03457452</Template>
  <TotalTime>981</TotalTime>
  <Words>1203</Words>
  <Application>Microsoft Office PowerPoint</Application>
  <PresentationFormat>Widescreen</PresentationFormat>
  <Paragraphs>131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Bradley Hand ITC</vt:lpstr>
      <vt:lpstr>Calibri</vt:lpstr>
      <vt:lpstr>Calibri Light</vt:lpstr>
      <vt:lpstr>Wingdings</vt:lpstr>
      <vt:lpstr>Celestial</vt:lpstr>
      <vt:lpstr> Partnering with Family Councils:  A Proven Path  to Better Outcomes in Long-Term Care</vt:lpstr>
      <vt:lpstr>Why Do We Care About Long-Term Care?</vt:lpstr>
      <vt:lpstr>Introductions </vt:lpstr>
      <vt:lpstr>   WHAT IS A FAMILY COUNCIL?</vt:lpstr>
      <vt:lpstr>What does a family council do?</vt:lpstr>
      <vt:lpstr>TODAY’S Learning outcomes</vt:lpstr>
      <vt:lpstr>         Your Voice Holds Tremendous influence</vt:lpstr>
      <vt:lpstr> Family council values 5 top valuES to long-term care:  examples without a family council and then with a family council</vt:lpstr>
      <vt:lpstr>1. Encourage and offer support</vt:lpstr>
      <vt:lpstr>2. Deepen relationships and influence a relational approach to long-term care</vt:lpstr>
      <vt:lpstr>3. Problem solve</vt:lpstr>
      <vt:lpstr>4. Communicate and educate</vt:lpstr>
      <vt:lpstr>5. advocate</vt:lpstr>
      <vt:lpstr>VCAFC long-term care history  before covid</vt:lpstr>
      <vt:lpstr>During  covid</vt:lpstr>
      <vt:lpstr>VCAFC history – the remarkable milestone</vt:lpstr>
      <vt:lpstr>VCAFC CORE WORK</vt:lpstr>
      <vt:lpstr>summary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Word OUT</dc:title>
  <dc:creator>Dietitian</dc:creator>
  <cp:lastModifiedBy>Dorna Fathinejad</cp:lastModifiedBy>
  <cp:revision>53</cp:revision>
  <cp:lastPrinted>2026-06-18T03:23:49Z</cp:lastPrinted>
  <dcterms:created xsi:type="dcterms:W3CDTF">2024-05-09T17:08:22Z</dcterms:created>
  <dcterms:modified xsi:type="dcterms:W3CDTF">2026-06-29T19:49:10Z</dcterms:modified>
</cp:coreProperties>
</file>